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65" r:id="rId3"/>
    <p:sldId id="257" r:id="rId4"/>
    <p:sldId id="290" r:id="rId5"/>
    <p:sldId id="293" r:id="rId6"/>
    <p:sldId id="282" r:id="rId7"/>
    <p:sldId id="294" r:id="rId8"/>
    <p:sldId id="284" r:id="rId9"/>
    <p:sldId id="285" r:id="rId10"/>
    <p:sldId id="295" r:id="rId11"/>
    <p:sldId id="296" r:id="rId12"/>
    <p:sldId id="278" r:id="rId13"/>
    <p:sldId id="277" r:id="rId14"/>
    <p:sldId id="29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anne Wiegelmann Alfandary" initials="JWA" lastIdx="1" clrIdx="0">
    <p:extLst>
      <p:ext uri="{19B8F6BF-5375-455C-9EA6-DF929625EA0E}">
        <p15:presenceInfo xmlns:p15="http://schemas.microsoft.com/office/powerpoint/2012/main" userId="S::jwiegelmann@perforce.com::eef66e00-6614-4679-9e7b-6f90f6187693" providerId="AD"/>
      </p:ext>
    </p:extLst>
  </p:cmAuthor>
  <p:cmAuthor id="2" name="Genesis Thomas" initials="GT" lastIdx="3" clrIdx="1">
    <p:extLst>
      <p:ext uri="{19B8F6BF-5375-455C-9EA6-DF929625EA0E}">
        <p15:presenceInfo xmlns:p15="http://schemas.microsoft.com/office/powerpoint/2012/main" userId="S::gthomas@perforce.com::22d69a7f-b980-4454-927e-6fb784a0263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5563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46"/>
    <p:restoredTop sz="78639" autoAdjust="0"/>
  </p:normalViewPr>
  <p:slideViewPr>
    <p:cSldViewPr snapToGrid="0" snapToObjects="1">
      <p:cViewPr varScale="1">
        <p:scale>
          <a:sx n="99" d="100"/>
          <a:sy n="99" d="100"/>
        </p:scale>
        <p:origin x="19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A0D7D9-1678-4449-A14B-AF0B1151F630}" type="datetimeFigureOut">
              <a:rPr lang="en-IL" smtClean="0"/>
              <a:t>4/11/23</a:t>
            </a:fld>
            <a:endParaRPr lang="en-I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5C85E-4087-4000-AF7D-E9AB231E318A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94915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4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2264182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6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5813058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8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626248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 algn="r" defTabSz="914400" rtl="1" eaLnBrk="1" latinLnBrk="0" hangingPunct="1">
              <a:buNone/>
            </a:pPr>
            <a:endParaRPr lang="en-I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9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8076810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E5C85E-4087-4000-AF7D-E9AB231E318A}" type="slidenum">
              <a:rPr lang="en-IL" smtClean="0"/>
              <a:t>10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671299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D4F526-0903-E547-ADEF-8F74CBC13FA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F1302E0-10EB-344F-AD39-FDB62A1AB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754" y="1847117"/>
            <a:ext cx="11347938" cy="467213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  <a:effectLst>
                  <a:outerShdw blurRad="127000" dist="63500" dir="5400000" sx="99000" sy="99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4ED339F-9EA4-C74D-BD28-06D5E4A531E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33754" y="2407505"/>
            <a:ext cx="11347938" cy="2702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Additional information (name, company, etc.)  |  </a:t>
            </a:r>
            <a:r>
              <a:rPr lang="en-US" dirty="0" err="1"/>
              <a:t>mONTH</a:t>
            </a:r>
            <a:r>
              <a:rPr lang="en-US" dirty="0"/>
              <a:t> XX, 20XX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351A510-DA7A-E24D-B8E5-A9D925A08EA3}"/>
              </a:ext>
            </a:extLst>
          </p:cNvPr>
          <p:cNvSpPr txBox="1">
            <a:spLocks/>
          </p:cNvSpPr>
          <p:nvPr userDrawn="1"/>
        </p:nvSpPr>
        <p:spPr>
          <a:xfrm>
            <a:off x="1" y="6555732"/>
            <a:ext cx="12192000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000" dirty="0">
                <a:solidFill>
                  <a:schemeClr val="accent1"/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022E82-B7B9-5E4F-ACB6-C1A6A4111D8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32566" y="294909"/>
            <a:ext cx="2946400" cy="125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14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D433139C-006F-564A-8F77-1196D099A085}"/>
              </a:ext>
            </a:extLst>
          </p:cNvPr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5ABC1369-1C21-A749-B7CC-762B419FE709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rgbClr val="98C5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D399512-55CF-124C-B3DC-95CAD20A0B4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</p:grpSp>
      <p:sp>
        <p:nvSpPr>
          <p:cNvPr id="6" name="Title 5">
            <a:extLst>
              <a:ext uri="{FF2B5EF4-FFF2-40B4-BE49-F238E27FC236}">
                <a16:creationId xmlns:a16="http://schemas.microsoft.com/office/drawing/2014/main" id="{CAD7B4F8-F5A0-224A-984D-AC55937EB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938719"/>
            <a:ext cx="10515600" cy="490281"/>
          </a:xfrm>
          <a:prstGeom prst="rect">
            <a:avLst/>
          </a:prstGeom>
        </p:spPr>
        <p:txBody>
          <a:bodyPr/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4681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2D9C9-D407-EF4F-B600-52D6DEEE5B49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22275" y="1421093"/>
            <a:ext cx="11387138" cy="4657725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AE025C1-B29D-1846-848A-D815A88A7EE5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44853D4A-BE8C-E944-9A6F-3D29CDFC8477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8F311C3B-49EF-204C-A9B0-7A8DADA3D945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2023 Perforce Software, Inc.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D5DA15-C308-6A4D-9112-5B9185BCF033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316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1665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287412" y="1421867"/>
            <a:ext cx="5521935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299D5F4-4936-DA41-AD08-19B0AF6DA85D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B17926D-7EE6-6449-A22D-3E1E17AFA7CF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270B07C-B7CE-FC40-BE20-073AD8C85CB3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3DFA95F-19D8-EF45-B655-183D7B623A2D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26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- Left Align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798013D5-F73D-254D-93C6-BB3B430DF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512432"/>
            <a:ext cx="11387683" cy="467213"/>
          </a:xfrm>
          <a:prstGeom prst="rect">
            <a:avLst/>
          </a:prstGeom>
        </p:spPr>
        <p:txBody>
          <a:bodyPr/>
          <a:lstStyle>
            <a:lvl1pPr algn="l">
              <a:defRPr sz="32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F8EBF8D-A12C-414B-9D1C-9D1644E8B7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13246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:a16="http://schemas.microsoft.com/office/drawing/2014/main" id="{940892E1-9C4B-3A4C-A343-5842E2B2A2E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343485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2" name="Text Placeholder 12">
            <a:extLst>
              <a:ext uri="{FF2B5EF4-FFF2-40B4-BE49-F238E27FC236}">
                <a16:creationId xmlns:a16="http://schemas.microsoft.com/office/drawing/2014/main" id="{046C2FA3-0CB7-EC4D-B513-E1C5BBC76B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265307" y="1421867"/>
            <a:ext cx="3544040" cy="4657317"/>
          </a:xfrm>
          <a:prstGeom prst="rect">
            <a:avLst/>
          </a:prstGeom>
        </p:spPr>
        <p:txBody>
          <a:bodyPr/>
          <a:lstStyle>
            <a:lvl1pPr>
              <a:lnSpc>
                <a:spcPct val="120000"/>
              </a:lnSpc>
              <a:defRPr sz="1800"/>
            </a:lvl1pPr>
            <a:lvl2pPr>
              <a:lnSpc>
                <a:spcPct val="120000"/>
              </a:lnSpc>
              <a:defRPr sz="1600"/>
            </a:lvl2pPr>
            <a:lvl3pPr>
              <a:lnSpc>
                <a:spcPct val="120000"/>
              </a:lnSpc>
              <a:defRPr sz="1400"/>
            </a:lvl3pPr>
            <a:lvl4pPr>
              <a:lnSpc>
                <a:spcPct val="120000"/>
              </a:lnSpc>
              <a:defRPr sz="12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E2733A7-7072-5F4F-A309-FCD2DC2CC881}"/>
              </a:ext>
            </a:extLst>
          </p:cNvPr>
          <p:cNvSpPr/>
          <p:nvPr userDrawn="1"/>
        </p:nvSpPr>
        <p:spPr>
          <a:xfrm>
            <a:off x="0" y="6500191"/>
            <a:ext cx="12192000" cy="357809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FE259DF4-CE67-524C-B40D-2AD982DE3990}"/>
              </a:ext>
            </a:extLst>
          </p:cNvPr>
          <p:cNvSpPr txBox="1">
            <a:spLocks/>
          </p:cNvSpPr>
          <p:nvPr userDrawn="1"/>
        </p:nvSpPr>
        <p:spPr>
          <a:xfrm>
            <a:off x="6547899" y="6546507"/>
            <a:ext cx="5536399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900" dirty="0" err="1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perfecto.io</a:t>
            </a:r>
            <a:endParaRPr lang="en-US" sz="900" dirty="0">
              <a:solidFill>
                <a:schemeClr val="bg1">
                  <a:lumMod val="75000"/>
                </a:schemeClr>
              </a:solidFill>
              <a:latin typeface="+mn-lt"/>
              <a:ea typeface="Avenir Next" charset="0"/>
              <a:cs typeface="Avenir Next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68C092F-41F9-F146-A17D-EA7AA3ABAA10}"/>
              </a:ext>
            </a:extLst>
          </p:cNvPr>
          <p:cNvSpPr txBox="1">
            <a:spLocks/>
          </p:cNvSpPr>
          <p:nvPr userDrawn="1"/>
        </p:nvSpPr>
        <p:spPr>
          <a:xfrm>
            <a:off x="59634" y="6555732"/>
            <a:ext cx="5933662" cy="2651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48D6DD8-E529-3D4C-A733-A30368C8924B}" type="slidenum">
              <a:rPr lang="en-US" sz="900" smtClean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  |   </a:t>
            </a:r>
            <a:r>
              <a:rPr lang="en-US" sz="900" kern="1200" dirty="0">
                <a:solidFill>
                  <a:schemeClr val="bg1">
                    <a:lumMod val="75000"/>
                  </a:schemeClr>
                </a:solidFill>
                <a:latin typeface="+mn-lt"/>
                <a:ea typeface="Avenir Next" charset="0"/>
                <a:cs typeface="Avenir Next" charset="0"/>
              </a:rPr>
              <a:t>Perfecto by Perforce © 2020 Perforce Software, Inc.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5DDE94A-89F0-B04E-A9BE-793DB8D9EB80}"/>
              </a:ext>
            </a:extLst>
          </p:cNvPr>
          <p:cNvSpPr/>
          <p:nvPr userDrawn="1"/>
        </p:nvSpPr>
        <p:spPr>
          <a:xfrm>
            <a:off x="0" y="6467074"/>
            <a:ext cx="12192000" cy="4571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571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174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5546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5" r:id="rId3"/>
    <p:sldLayoutId id="2147483649" r:id="rId4"/>
    <p:sldLayoutId id="2147483654" r:id="rId5"/>
    <p:sldLayoutId id="214748365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9E12652-B75D-6F43-8BC9-08F514BCB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Perfecto Automation with Quantum</a:t>
            </a:r>
            <a:br>
              <a:rPr lang="en-US" dirty="0"/>
            </a:br>
            <a:r>
              <a:rPr lang="en-US" dirty="0"/>
              <a:t>Setup &amp; Manual Testing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048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DACDA1-71FD-4C40-9CBC-EF027371D97F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BBB529"/>
                </a:solidFill>
              </a:rPr>
              <a:t>@</a:t>
            </a:r>
            <a:r>
              <a:rPr lang="en-US" dirty="0" err="1">
                <a:solidFill>
                  <a:srgbClr val="BBB529"/>
                </a:solidFill>
              </a:rPr>
              <a:t>sampleTestCase</a:t>
            </a:r>
            <a:br>
              <a:rPr lang="en-US" dirty="0">
                <a:solidFill>
                  <a:srgbClr val="BBB529"/>
                </a:solidFill>
              </a:rPr>
            </a:br>
            <a:br>
              <a:rPr lang="en-US" dirty="0">
                <a:solidFill>
                  <a:srgbClr val="BBB529"/>
                </a:solidFill>
              </a:rPr>
            </a:br>
            <a:r>
              <a:rPr lang="en-US" dirty="0">
                <a:solidFill>
                  <a:srgbClr val="CC7832"/>
                </a:solidFill>
              </a:rPr>
              <a:t>Feature</a:t>
            </a:r>
            <a:r>
              <a:rPr lang="en-US" dirty="0"/>
              <a:t>: Write test case as Scenario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</a:t>
            </a:r>
            <a:r>
              <a:rPr lang="en-US" dirty="0">
                <a:solidFill>
                  <a:srgbClr val="CC7832"/>
                </a:solidFill>
              </a:rPr>
              <a:t>Scenario</a:t>
            </a:r>
            <a:r>
              <a:rPr lang="en-US" dirty="0"/>
              <a:t>: open Wikipedia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rgbClr val="CC7832"/>
                </a:solidFill>
              </a:rPr>
              <a:t>Given </a:t>
            </a:r>
            <a:r>
              <a:rPr lang="en-US" dirty="0"/>
              <a:t>I open browser to webpage "</a:t>
            </a:r>
            <a:r>
              <a:rPr lang="en-US" b="1" dirty="0">
                <a:solidFill>
                  <a:srgbClr val="297BDE"/>
                </a:solidFill>
              </a:rPr>
              <a:t>https://</a:t>
            </a:r>
            <a:r>
              <a:rPr lang="en-US" b="1" dirty="0" err="1">
                <a:solidFill>
                  <a:srgbClr val="297BDE"/>
                </a:solidFill>
              </a:rPr>
              <a:t>www.wikipedia.org</a:t>
            </a:r>
            <a:r>
              <a:rPr lang="en-US" b="1" dirty="0">
                <a:solidFill>
                  <a:srgbClr val="297BDE"/>
                </a:solidFill>
              </a:rPr>
              <a:t>/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rgbClr val="CC7832"/>
                </a:solidFill>
              </a:rPr>
              <a:t>Then </a:t>
            </a:r>
            <a:r>
              <a:rPr lang="en-US" dirty="0"/>
              <a:t>I must see text "</a:t>
            </a:r>
            <a:r>
              <a:rPr lang="en-US" b="1" dirty="0">
                <a:solidFill>
                  <a:srgbClr val="297BDE"/>
                </a:solidFill>
              </a:rPr>
              <a:t>The Free Encyclopedia</a:t>
            </a:r>
            <a:r>
              <a:rPr lang="en-US" dirty="0"/>
              <a:t>"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   </a:t>
            </a:r>
            <a:r>
              <a:rPr lang="en-US" dirty="0">
                <a:solidFill>
                  <a:srgbClr val="CC7832"/>
                </a:solidFill>
              </a:rPr>
              <a:t>Scenario</a:t>
            </a:r>
            <a:r>
              <a:rPr lang="en-US" dirty="0"/>
              <a:t>: search for term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>
                <a:solidFill>
                  <a:srgbClr val="CC7832"/>
                </a:solidFill>
              </a:rPr>
              <a:t>Then </a:t>
            </a:r>
            <a:r>
              <a:rPr lang="en-US" dirty="0"/>
              <a:t>I enter "</a:t>
            </a:r>
            <a:r>
              <a:rPr lang="en-US" b="1" dirty="0">
                <a:solidFill>
                  <a:srgbClr val="297BDE"/>
                </a:solidFill>
              </a:rPr>
              <a:t>Perforce</a:t>
            </a:r>
            <a:r>
              <a:rPr lang="en-US" dirty="0"/>
              <a:t>" to "</a:t>
            </a:r>
            <a:r>
              <a:rPr lang="en-US" b="1" dirty="0">
                <a:solidFill>
                  <a:srgbClr val="297BDE"/>
                </a:solidFill>
              </a:rPr>
              <a:t>//*[@id='</a:t>
            </a:r>
            <a:r>
              <a:rPr lang="en-US" b="1" dirty="0" err="1">
                <a:solidFill>
                  <a:srgbClr val="297BDE"/>
                </a:solidFill>
              </a:rPr>
              <a:t>searchInput</a:t>
            </a:r>
            <a:r>
              <a:rPr lang="en-US" b="1" dirty="0">
                <a:solidFill>
                  <a:srgbClr val="297BDE"/>
                </a:solidFill>
              </a:rPr>
              <a:t>']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>
                <a:solidFill>
                  <a:srgbClr val="CC7832"/>
                </a:solidFill>
              </a:rPr>
              <a:t>Then </a:t>
            </a:r>
            <a:r>
              <a:rPr lang="en-US" dirty="0"/>
              <a:t>I click on "</a:t>
            </a:r>
            <a:r>
              <a:rPr lang="en-US" b="1" dirty="0">
                <a:solidFill>
                  <a:srgbClr val="297BDE"/>
                </a:solidFill>
              </a:rPr>
              <a:t>//*[@id="search-form"]/</a:t>
            </a:r>
            <a:r>
              <a:rPr lang="en-US" b="1" dirty="0" err="1">
                <a:solidFill>
                  <a:srgbClr val="297BDE"/>
                </a:solidFill>
              </a:rPr>
              <a:t>fieldset</a:t>
            </a:r>
            <a:r>
              <a:rPr lang="en-US" b="1" dirty="0">
                <a:solidFill>
                  <a:srgbClr val="297BDE"/>
                </a:solidFill>
              </a:rPr>
              <a:t>/button</a:t>
            </a:r>
            <a:r>
              <a:rPr lang="en-US" dirty="0"/>
              <a:t>"</a:t>
            </a:r>
            <a:br>
              <a:rPr lang="en-US" dirty="0"/>
            </a:br>
            <a:r>
              <a:rPr lang="en-US" dirty="0"/>
              <a:t>      </a:t>
            </a:r>
            <a:r>
              <a:rPr lang="en-US" dirty="0">
                <a:solidFill>
                  <a:srgbClr val="CC7832"/>
                </a:solidFill>
              </a:rPr>
              <a:t>Then </a:t>
            </a:r>
            <a:r>
              <a:rPr lang="en-US" dirty="0"/>
              <a:t>I must see text "</a:t>
            </a:r>
            <a:r>
              <a:rPr lang="en-US" b="1" dirty="0">
                <a:solidFill>
                  <a:srgbClr val="297BDE"/>
                </a:solidFill>
              </a:rPr>
              <a:t>developer of software</a:t>
            </a:r>
            <a:r>
              <a:rPr lang="en-US" dirty="0"/>
              <a:t>"</a:t>
            </a:r>
            <a:endParaRPr lang="en-IL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0CA9706-0032-A649-86C2-3CCA61F24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Sample Test Case</a:t>
            </a:r>
          </a:p>
        </p:txBody>
      </p:sp>
    </p:spTree>
    <p:extLst>
      <p:ext uri="{BB962C8B-B14F-4D97-AF65-F5344CB8AC3E}">
        <p14:creationId xmlns:p14="http://schemas.microsoft.com/office/powerpoint/2010/main" val="3058803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Let’s go into your application and define the first scenario together.</a:t>
            </a:r>
          </a:p>
          <a:p>
            <a:pPr lvl="1"/>
            <a:r>
              <a:rPr lang="en-US" dirty="0"/>
              <a:t>We will not use actual objects yet, but just give temporary names</a:t>
            </a:r>
          </a:p>
          <a:p>
            <a:pPr lvl="1"/>
            <a:r>
              <a:rPr lang="en-US" dirty="0"/>
              <a:t>We’ll divide the flow of the test case into scenarios e.g. login, perform action etc.</a:t>
            </a:r>
          </a:p>
          <a:p>
            <a:r>
              <a:rPr lang="en-US" dirty="0"/>
              <a:t>What we write today we will turn into working tests during this course. </a:t>
            </a:r>
          </a:p>
          <a:p>
            <a:r>
              <a:rPr lang="en-US" dirty="0"/>
              <a:t>TASK – define owner for the definition of test cases for </a:t>
            </a:r>
            <a:r>
              <a:rPr lang="en-US"/>
              <a:t>this course. </a:t>
            </a:r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Hands on </a:t>
            </a:r>
          </a:p>
        </p:txBody>
      </p:sp>
    </p:spTree>
    <p:extLst>
      <p:ext uri="{BB962C8B-B14F-4D97-AF65-F5344CB8AC3E}">
        <p14:creationId xmlns:p14="http://schemas.microsoft.com/office/powerpoint/2010/main" val="8218450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25363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We have validated the framework setup. </a:t>
            </a:r>
          </a:p>
          <a:p>
            <a:r>
              <a:rPr lang="en-US" dirty="0"/>
              <a:t>We defined the first scenario and set a task for the rest. </a:t>
            </a:r>
          </a:p>
          <a:p>
            <a:r>
              <a:rPr lang="en-US" dirty="0"/>
              <a:t>We have seen how to manually operate a device. </a:t>
            </a:r>
          </a:p>
          <a:p>
            <a:r>
              <a:rPr lang="en-US" dirty="0"/>
              <a:t>In the next module we will learn about objects &amp; locators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</p:spTree>
    <p:extLst>
      <p:ext uri="{BB962C8B-B14F-4D97-AF65-F5344CB8AC3E}">
        <p14:creationId xmlns:p14="http://schemas.microsoft.com/office/powerpoint/2010/main" val="41962460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949680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E0E3F8E-5C73-204C-8B13-8A5EBBAB8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1664" y="622518"/>
            <a:ext cx="11387683" cy="467213"/>
          </a:xfrm>
        </p:spPr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7330E33-46D2-F047-8841-B7E77E154E86}"/>
              </a:ext>
            </a:extLst>
          </p:cNvPr>
          <p:cNvSpPr/>
          <p:nvPr/>
        </p:nvSpPr>
        <p:spPr>
          <a:xfrm>
            <a:off x="4652470" y="1862115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597AA968-AAFB-9541-BC0B-B77F462D6A5D}"/>
              </a:ext>
            </a:extLst>
          </p:cNvPr>
          <p:cNvSpPr/>
          <p:nvPr/>
        </p:nvSpPr>
        <p:spPr>
          <a:xfrm>
            <a:off x="4652470" y="2606618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7085769F-7844-BB47-A513-EAD61EE011C3}"/>
              </a:ext>
            </a:extLst>
          </p:cNvPr>
          <p:cNvSpPr/>
          <p:nvPr/>
        </p:nvSpPr>
        <p:spPr>
          <a:xfrm>
            <a:off x="4652470" y="3351121"/>
            <a:ext cx="495758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767C00FA-F440-6D40-93CD-87CB94BF975C}"/>
              </a:ext>
            </a:extLst>
          </p:cNvPr>
          <p:cNvSpPr/>
          <p:nvPr/>
        </p:nvSpPr>
        <p:spPr>
          <a:xfrm>
            <a:off x="4627682" y="4095624"/>
            <a:ext cx="545334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D6B7F2-6FFD-BD47-BF9C-066814C7FDE6}"/>
              </a:ext>
            </a:extLst>
          </p:cNvPr>
          <p:cNvSpPr txBox="1"/>
          <p:nvPr/>
        </p:nvSpPr>
        <p:spPr>
          <a:xfrm>
            <a:off x="5268036" y="1890762"/>
            <a:ext cx="1643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Course Syllabus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AA5DF00-3893-3A4F-BE57-F4B0E2441F64}"/>
              </a:ext>
            </a:extLst>
          </p:cNvPr>
          <p:cNvSpPr txBox="1"/>
          <p:nvPr/>
        </p:nvSpPr>
        <p:spPr>
          <a:xfrm>
            <a:off x="5268036" y="2669831"/>
            <a:ext cx="17170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Setup Validation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18BB18-289D-E247-BD6E-29FE0A1FCCAA}"/>
              </a:ext>
            </a:extLst>
          </p:cNvPr>
          <p:cNvSpPr txBox="1"/>
          <p:nvPr/>
        </p:nvSpPr>
        <p:spPr>
          <a:xfrm>
            <a:off x="5268036" y="3414334"/>
            <a:ext cx="26175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Defining 5 Basic Scenarios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E23AB3-2E4E-2546-B1E3-1E9879D33389}"/>
              </a:ext>
            </a:extLst>
          </p:cNvPr>
          <p:cNvSpPr txBox="1"/>
          <p:nvPr/>
        </p:nvSpPr>
        <p:spPr>
          <a:xfrm>
            <a:off x="5268036" y="4139574"/>
            <a:ext cx="1607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Manual Testing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99864D0-66B7-B942-B954-7FDCED7ECC23}"/>
              </a:ext>
            </a:extLst>
          </p:cNvPr>
          <p:cNvSpPr/>
          <p:nvPr/>
        </p:nvSpPr>
        <p:spPr>
          <a:xfrm>
            <a:off x="4627682" y="4895066"/>
            <a:ext cx="545334" cy="495758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13D9F2B-0F0F-4042-A702-13EAF80FFB9A}"/>
              </a:ext>
            </a:extLst>
          </p:cNvPr>
          <p:cNvSpPr txBox="1"/>
          <p:nvPr/>
        </p:nvSpPr>
        <p:spPr>
          <a:xfrm>
            <a:off x="5471905" y="5068646"/>
            <a:ext cx="1235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63384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Syllabus</a:t>
            </a:r>
          </a:p>
        </p:txBody>
      </p:sp>
    </p:spTree>
    <p:extLst>
      <p:ext uri="{BB962C8B-B14F-4D97-AF65-F5344CB8AC3E}">
        <p14:creationId xmlns:p14="http://schemas.microsoft.com/office/powerpoint/2010/main" val="257710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342900" fontAlgn="ctr">
              <a:spcBef>
                <a:spcPts val="0"/>
              </a:spcBef>
            </a:pPr>
            <a:r>
              <a:rPr lang="en-US" sz="2800" dirty="0">
                <a:effectLst/>
                <a:latin typeface="Calibri" panose="020F0502020204030204" pitchFamily="34" charset="0"/>
              </a:rPr>
              <a:t>This course is designed to provide you with the ability to create automation tests in Perfecto’s Quantu</a:t>
            </a:r>
            <a:r>
              <a:rPr lang="en-US" sz="2800" dirty="0">
                <a:latin typeface="Calibri" panose="020F0502020204030204" pitchFamily="34" charset="0"/>
              </a:rPr>
              <a:t>m framework.</a:t>
            </a:r>
          </a:p>
          <a:p>
            <a:pPr marL="342900" fontAlgn="ctr"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</a:rPr>
              <a:t>We will learn to write tests using Cucumber &amp; Java </a:t>
            </a:r>
          </a:p>
          <a:p>
            <a:pPr marL="342900" fontAlgn="ctr"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</a:rPr>
              <a:t>Complete overview of Perfecto’s extensions to Selenium &amp; Appium </a:t>
            </a:r>
          </a:p>
          <a:p>
            <a:pPr marL="342900" fontAlgn="ctr"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</a:rPr>
              <a:t>CI Connection for daily executions </a:t>
            </a:r>
          </a:p>
          <a:p>
            <a:pPr marL="342900" fontAlgn="ctr">
              <a:spcBef>
                <a:spcPts val="0"/>
              </a:spcBef>
            </a:pPr>
            <a:r>
              <a:rPr lang="en-US" sz="2800" dirty="0">
                <a:latin typeface="Calibri" panose="020F0502020204030204" pitchFamily="34" charset="0"/>
              </a:rPr>
              <a:t>Hands on – we will write 5 test cases on your own app</a:t>
            </a:r>
          </a:p>
          <a:p>
            <a:pPr marL="342900" fontAlgn="ctr">
              <a:spcBef>
                <a:spcPts val="0"/>
              </a:spcBef>
            </a:pPr>
            <a:endParaRPr lang="en-US" sz="2800" dirty="0">
              <a:effectLst/>
              <a:latin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Steps into Automation</a:t>
            </a:r>
          </a:p>
        </p:txBody>
      </p:sp>
      <p:sp>
        <p:nvSpPr>
          <p:cNvPr id="2" name="AutoShape 2" descr="What Is Version Control? | Free Version Control Software | Perforce">
            <a:extLst>
              <a:ext uri="{FF2B5EF4-FFF2-40B4-BE49-F238E27FC236}">
                <a16:creationId xmlns:a16="http://schemas.microsoft.com/office/drawing/2014/main" id="{30142813-DE90-4B4C-A841-40DB79B9862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3061382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 </a:t>
            </a:r>
            <a:r>
              <a:rPr lang="en-US" dirty="0"/>
              <a:t>Setup Validation</a:t>
            </a:r>
          </a:p>
        </p:txBody>
      </p:sp>
    </p:spTree>
    <p:extLst>
      <p:ext uri="{BB962C8B-B14F-4D97-AF65-F5344CB8AC3E}">
        <p14:creationId xmlns:p14="http://schemas.microsoft.com/office/powerpoint/2010/main" val="2613487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800" dirty="0"/>
              <a:t>Validate that you have your IDE working</a:t>
            </a:r>
          </a:p>
          <a:p>
            <a:r>
              <a:rPr lang="en-US" sz="2800" dirty="0"/>
              <a:t>Training project cloned</a:t>
            </a:r>
          </a:p>
          <a:p>
            <a:r>
              <a:rPr lang="en-US" sz="2800" dirty="0"/>
              <a:t>First test run successfully</a:t>
            </a:r>
          </a:p>
          <a:p>
            <a:pPr marL="0" indent="0">
              <a:buNone/>
            </a:pPr>
            <a:endParaRPr lang="en-US" sz="2800" dirty="0"/>
          </a:p>
          <a:p>
            <a:endParaRPr lang="en-US" sz="2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Are we ready to go?</a:t>
            </a:r>
          </a:p>
        </p:txBody>
      </p:sp>
    </p:spTree>
    <p:extLst>
      <p:ext uri="{BB962C8B-B14F-4D97-AF65-F5344CB8AC3E}">
        <p14:creationId xmlns:p14="http://schemas.microsoft.com/office/powerpoint/2010/main" val="2078459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49572-2216-DD43-A69F-6BDFFFBA4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5 Scenarios</a:t>
            </a:r>
          </a:p>
        </p:txBody>
      </p:sp>
    </p:spTree>
    <p:extLst>
      <p:ext uri="{BB962C8B-B14F-4D97-AF65-F5344CB8AC3E}">
        <p14:creationId xmlns:p14="http://schemas.microsoft.com/office/powerpoint/2010/main" val="3358699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800" dirty="0"/>
              <a:t>Let’s walk through your scenario. </a:t>
            </a:r>
          </a:p>
          <a:p>
            <a:r>
              <a:rPr lang="en-US" sz="2800" dirty="0"/>
              <a:t>To write it well we need to look at it from two viewpoints</a:t>
            </a:r>
          </a:p>
          <a:p>
            <a:pPr lvl="1"/>
            <a:r>
              <a:rPr lang="en-US" sz="2600" dirty="0"/>
              <a:t>Low level – click by click</a:t>
            </a:r>
          </a:p>
          <a:p>
            <a:pPr lvl="1"/>
            <a:r>
              <a:rPr lang="en-US" sz="2600" dirty="0"/>
              <a:t>High level – what does this scenario mean?</a:t>
            </a:r>
          </a:p>
          <a:p>
            <a:r>
              <a:rPr lang="en-US" sz="2800" dirty="0"/>
              <a:t>For this course, we will implement 5 simple scenario. </a:t>
            </a:r>
          </a:p>
          <a:p>
            <a:r>
              <a:rPr lang="en-US" sz="2800" dirty="0"/>
              <a:t>A simple scenario contains</a:t>
            </a:r>
          </a:p>
          <a:p>
            <a:pPr lvl="1"/>
            <a:r>
              <a:rPr lang="en-US" sz="2600" dirty="0"/>
              <a:t>12 actions – click, </a:t>
            </a:r>
            <a:r>
              <a:rPr lang="en-US" sz="2600" dirty="0" err="1"/>
              <a:t>sendKeys</a:t>
            </a:r>
            <a:r>
              <a:rPr lang="en-US" sz="2600" dirty="0"/>
              <a:t>, etc. </a:t>
            </a:r>
          </a:p>
          <a:p>
            <a:pPr lvl="1"/>
            <a:r>
              <a:rPr lang="en-US" sz="2600" dirty="0"/>
              <a:t>3 validations – objects &amp; visual </a:t>
            </a:r>
          </a:p>
          <a:p>
            <a:pPr lvl="1"/>
            <a:endParaRPr lang="en-US" sz="26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Defining a Scenario</a:t>
            </a:r>
          </a:p>
        </p:txBody>
      </p:sp>
    </p:spTree>
    <p:extLst>
      <p:ext uri="{BB962C8B-B14F-4D97-AF65-F5344CB8AC3E}">
        <p14:creationId xmlns:p14="http://schemas.microsoft.com/office/powerpoint/2010/main" val="836389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77ECC0-FA35-D449-A702-A48F966529DE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800" dirty="0"/>
              <a:t>We will write the scenario in Cucumber, learning a few basic terms.</a:t>
            </a:r>
          </a:p>
          <a:p>
            <a:r>
              <a:rPr lang="en-US" sz="2800" dirty="0"/>
              <a:t>In this stage, we will not implement anything properly yet. Once the test case is documented. We will turn it into working code.</a:t>
            </a:r>
          </a:p>
          <a:p>
            <a:r>
              <a:rPr lang="en-US" sz="2800" dirty="0"/>
              <a:t>When relevant – we can define a custom step for later implementation. 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EBC325-D95A-1E42-BC24-A317ECCA9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en-US" dirty="0"/>
              <a:t>Translation to Cucumber</a:t>
            </a:r>
          </a:p>
        </p:txBody>
      </p:sp>
    </p:spTree>
    <p:extLst>
      <p:ext uri="{BB962C8B-B14F-4D97-AF65-F5344CB8AC3E}">
        <p14:creationId xmlns:p14="http://schemas.microsoft.com/office/powerpoint/2010/main" val="368215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Perfecto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82BC41"/>
      </a:accent1>
      <a:accent2>
        <a:srgbClr val="0086BF"/>
      </a:accent2>
      <a:accent3>
        <a:srgbClr val="BBC592"/>
      </a:accent3>
      <a:accent4>
        <a:srgbClr val="415563"/>
      </a:accent4>
      <a:accent5>
        <a:srgbClr val="009638"/>
      </a:accent5>
      <a:accent6>
        <a:srgbClr val="93B7BB"/>
      </a:accent6>
      <a:hlink>
        <a:srgbClr val="82BC41"/>
      </a:hlink>
      <a:folHlink>
        <a:srgbClr val="B6B8B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2306</TotalTime>
  <Words>464</Words>
  <Application>Microsoft Macintosh PowerPoint</Application>
  <PresentationFormat>Widescreen</PresentationFormat>
  <Paragraphs>58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Perfecto Automation with Quantum Setup &amp; Manual Testing  </vt:lpstr>
      <vt:lpstr>Agenda</vt:lpstr>
      <vt:lpstr>Course Syllabus</vt:lpstr>
      <vt:lpstr>First Steps into Automation</vt:lpstr>
      <vt:lpstr> Setup Validation</vt:lpstr>
      <vt:lpstr>Are we ready to go?</vt:lpstr>
      <vt:lpstr>Defining 5 Scenarios</vt:lpstr>
      <vt:lpstr>Defining a Scenario</vt:lpstr>
      <vt:lpstr>Translation to Cucumber</vt:lpstr>
      <vt:lpstr>Sample Test Case</vt:lpstr>
      <vt:lpstr>Hands on </vt:lpstr>
      <vt:lpstr>Questions</vt:lpstr>
      <vt:lpstr>Recap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Kirsh</dc:creator>
  <cp:lastModifiedBy>Genesis Thomas</cp:lastModifiedBy>
  <cp:revision>43</cp:revision>
  <dcterms:created xsi:type="dcterms:W3CDTF">2019-03-01T15:15:54Z</dcterms:created>
  <dcterms:modified xsi:type="dcterms:W3CDTF">2023-04-11T13:30:35Z</dcterms:modified>
</cp:coreProperties>
</file>